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000240"/>
            <a:ext cx="6715172" cy="442915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Comic Sans MS" pitchFamily="66" charset="0"/>
              </a:rPr>
              <a:t>один из самых важных факторов обеспечивающих нормальное течение развития ребёнка. Поэтому именно качеству питания в нашем детском саду уделяется повышенное внимание</a:t>
            </a:r>
            <a:r>
              <a:rPr lang="ru-RU" sz="4000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endParaRPr lang="ru-RU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Comic Sans MS" pitchFamily="66" charset="0"/>
              </a:rPr>
              <a:t>Питание детей</a:t>
            </a:r>
            <a:endParaRPr lang="ru-RU" sz="8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643438" y="6126163"/>
            <a:ext cx="404336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401080" cy="4143404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0070C0"/>
                </a:solidFill>
                <a:latin typeface="Comic Sans MS" pitchFamily="66" charset="0"/>
              </a:rPr>
              <a:t>Питание организуется на основе </a:t>
            </a:r>
            <a:r>
              <a:rPr lang="ru-RU" sz="8000" dirty="0" err="1" smtClean="0">
                <a:solidFill>
                  <a:srgbClr val="0070C0"/>
                </a:solidFill>
                <a:latin typeface="Comic Sans MS" pitchFamily="66" charset="0"/>
              </a:rPr>
              <a:t>СанПин</a:t>
            </a:r>
            <a:r>
              <a:rPr lang="ru-RU" sz="80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  <a:br>
              <a:rPr lang="ru-RU" sz="8000" dirty="0" smtClean="0">
                <a:solidFill>
                  <a:srgbClr val="0070C0"/>
                </a:solidFill>
                <a:latin typeface="Comic Sans MS" pitchFamily="66" charset="0"/>
              </a:rPr>
            </a:br>
            <a:endParaRPr lang="ru-RU" sz="8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29652" y="6051856"/>
            <a:ext cx="299982" cy="45719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286520"/>
            <a:ext cx="8301038" cy="214306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ru-RU" sz="88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8800" dirty="0" smtClean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ru-RU" sz="88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8800" dirty="0" smtClean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ru-RU" sz="88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8000" dirty="0" smtClean="0">
                <a:solidFill>
                  <a:srgbClr val="7030A0"/>
                </a:solidFill>
                <a:latin typeface="Comic Sans MS" pitchFamily="66" charset="0"/>
              </a:rPr>
              <a:t>Режим </a:t>
            </a:r>
            <a:r>
              <a:rPr lang="ru-RU" sz="8000" dirty="0" smtClean="0">
                <a:solidFill>
                  <a:srgbClr val="7030A0"/>
                </a:solidFill>
                <a:latin typeface="Comic Sans MS" pitchFamily="66" charset="0"/>
              </a:rPr>
              <a:t>питания: 5- </a:t>
            </a:r>
            <a:r>
              <a:rPr lang="ru-RU" sz="8000" dirty="0" err="1" smtClean="0">
                <a:solidFill>
                  <a:srgbClr val="7030A0"/>
                </a:solidFill>
                <a:latin typeface="Comic Sans MS" pitchFamily="66" charset="0"/>
              </a:rPr>
              <a:t>ти</a:t>
            </a:r>
            <a:r>
              <a:rPr lang="ru-RU" sz="8000" dirty="0" smtClean="0">
                <a:solidFill>
                  <a:srgbClr val="7030A0"/>
                </a:solidFill>
                <a:latin typeface="Comic Sans MS" pitchFamily="66" charset="0"/>
              </a:rPr>
              <a:t> разовое питание</a:t>
            </a:r>
            <a:r>
              <a:rPr lang="ru-RU" sz="8000" dirty="0" smtClean="0">
                <a:solidFill>
                  <a:srgbClr val="7030A0"/>
                </a:solidFill>
              </a:rPr>
              <a:t>.</a:t>
            </a:r>
            <a:r>
              <a:rPr lang="ru-RU" sz="8800" dirty="0" smtClean="0">
                <a:solidFill>
                  <a:srgbClr val="7030A0"/>
                </a:solidFill>
              </a:rPr>
              <a:t/>
            </a:r>
            <a:br>
              <a:rPr lang="ru-RU" sz="8800" dirty="0" smtClean="0">
                <a:solidFill>
                  <a:srgbClr val="7030A0"/>
                </a:solidFill>
              </a:rPr>
            </a:br>
            <a:endParaRPr lang="ru-RU" sz="8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429652" y="6126163"/>
            <a:ext cx="25714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3399"/>
                </a:solidFill>
                <a:latin typeface="Comic Sans MS" pitchFamily="66" charset="0"/>
              </a:rPr>
              <a:t>Мы работаем по утверждённому 10- </a:t>
            </a:r>
            <a:r>
              <a:rPr lang="ru-RU" dirty="0" err="1" smtClean="0">
                <a:solidFill>
                  <a:srgbClr val="FF3399"/>
                </a:solidFill>
                <a:latin typeface="Comic Sans MS" pitchFamily="66" charset="0"/>
              </a:rPr>
              <a:t>ти</a:t>
            </a:r>
            <a:r>
              <a:rPr lang="ru-RU" dirty="0" smtClean="0">
                <a:solidFill>
                  <a:srgbClr val="FF3399"/>
                </a:solidFill>
                <a:latin typeface="Comic Sans MS" pitchFamily="66" charset="0"/>
              </a:rPr>
              <a:t> дневному меню с учётом рекомендуемых среднесуточных норм питания. Рацион разнообразен как за счет ассортимента продуктов, такт и за счет приготавливаемых блюд.</a:t>
            </a:r>
            <a:br>
              <a:rPr lang="ru-RU" dirty="0" smtClean="0">
                <a:solidFill>
                  <a:srgbClr val="FF3399"/>
                </a:solidFill>
                <a:latin typeface="Comic Sans MS" pitchFamily="66" charset="0"/>
              </a:rPr>
            </a:br>
            <a:endParaRPr lang="ru-RU" dirty="0">
              <a:solidFill>
                <a:srgbClr val="FF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00B050"/>
                </a:solidFill>
                <a:latin typeface="Comic Sans MS" pitchFamily="66" charset="0"/>
              </a:rPr>
              <a:t>Продукты поступающие в детский сад имеют документы подтверждающие их качество и безопасность, хранятся с соблюдением требований </a:t>
            </a:r>
            <a:r>
              <a:rPr lang="ru-RU" sz="4800" dirty="0" err="1" smtClean="0">
                <a:solidFill>
                  <a:srgbClr val="00B050"/>
                </a:solidFill>
                <a:latin typeface="Comic Sans MS" pitchFamily="66" charset="0"/>
              </a:rPr>
              <a:t>СанПин</a:t>
            </a:r>
            <a:r>
              <a:rPr lang="ru-RU" sz="4800" dirty="0" smtClean="0">
                <a:solidFill>
                  <a:srgbClr val="00B050"/>
                </a:solidFill>
                <a:latin typeface="Comic Sans MS" pitchFamily="66" charset="0"/>
              </a:rPr>
              <a:t> и товарного соседства.</a:t>
            </a:r>
            <a:br>
              <a:rPr lang="ru-RU" sz="4800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ru-RU" sz="48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Comic Sans MS" pitchFamily="66" charset="0"/>
              </a:rPr>
              <a:t>Оборудование пищеблока нашего детского сада соответствует санитарным правилам и оснащен всем необходимым оборудованием и инвентарём</a:t>
            </a:r>
            <a:r>
              <a:rPr lang="ru-RU" dirty="0" smtClean="0">
                <a:latin typeface="Comic Sans MS" pitchFamily="66" charset="0"/>
              </a:rPr>
              <a:t>.</a:t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572528" y="6126163"/>
            <a:ext cx="11427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5143536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B0F0"/>
                </a:solidFill>
                <a:latin typeface="Comic Sans MS" pitchFamily="66" charset="0"/>
              </a:rPr>
              <a:t>Все блюда готовятся в соответствии с технологическими картами и санитарными нормами.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641080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Comic Sans MS" pitchFamily="66" charset="0"/>
              </a:rPr>
              <a:t>СПАСИБО ЗА ВНИМАНИЕ</a:t>
            </a:r>
            <a:endParaRPr lang="ru-RU" sz="9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</TotalTime>
  <Words>114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Питание детей</vt:lpstr>
      <vt:lpstr>Питание организуется на основе СанПин. </vt:lpstr>
      <vt:lpstr>   Режим питания: 5- ти разовое питание. </vt:lpstr>
      <vt:lpstr>Мы работаем по утверждённому 10- ти дневному меню с учётом рекомендуемых среднесуточных норм питания. Рацион разнообразен как за счет ассортимента продуктов, такт и за счет приготавливаемых блюд. </vt:lpstr>
      <vt:lpstr>Продукты поступающие в детский сад имеют документы подтверждающие их качество и безопасность, хранятся с соблюдением требований СанПин и товарного соседства. </vt:lpstr>
      <vt:lpstr>Оборудование пищеблока нашего детского сада соответствует санитарным правилам и оснащен всем необходимым оборудованием и инвентарём. </vt:lpstr>
      <vt:lpstr>Все блюда готовятся в соответствии с технологическими картами и санитарными нормами.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Питание детей</dc:title>
  <cp:lastModifiedBy>Admin</cp:lastModifiedBy>
  <cp:revision>4</cp:revision>
  <dcterms:modified xsi:type="dcterms:W3CDTF">2017-02-14T11:31:56Z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